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65" r:id="rId4"/>
    <p:sldId id="267" r:id="rId5"/>
    <p:sldId id="259" r:id="rId6"/>
    <p:sldId id="260" r:id="rId7"/>
    <p:sldId id="269" r:id="rId8"/>
    <p:sldId id="270" r:id="rId9"/>
    <p:sldId id="268" r:id="rId10"/>
    <p:sldId id="271" r:id="rId11"/>
  </p:sldIdLst>
  <p:sldSz cx="9144000" cy="6858000" type="screen4x3"/>
  <p:notesSz cx="6797675" cy="9926638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SINTEF" pitchFamily="2" charset="0"/>
      <p:regular r:id="rId18"/>
      <p:bold r:id="rId19"/>
      <p:italic r:id="rId20"/>
      <p:boldItalic r:id="rId21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30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F93B3-5C1A-4AAD-B554-182F8FCD1933}" type="datetimeFigureOut">
              <a:rPr lang="en-GB" smtClean="0"/>
              <a:pPr/>
              <a:t>24/04/2012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1CE42-5223-40D2-8284-4175DEA6BEF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848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91F8F-B9DB-4E8D-9371-61C7A1CD71D5}" type="datetimeFigureOut">
              <a:rPr lang="nb-NO" smtClean="0"/>
              <a:pPr/>
              <a:t>24.04.2012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2661B-6323-413B-8910-E3C5229A9D6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454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60000" y="1559072"/>
            <a:ext cx="3286148" cy="288000"/>
          </a:xfrm>
        </p:spPr>
        <p:txBody>
          <a:bodyPr wrap="square" lIns="0" bIns="0" anchor="b" anchorCtr="0">
            <a:noAutofit/>
          </a:bodyPr>
          <a:lstStyle>
            <a:lvl1pPr marL="0" indent="0">
              <a:buNone/>
              <a:defRPr sz="16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dirty="0" smtClean="0"/>
              <a:t>Click to </a:t>
            </a:r>
            <a:r>
              <a:rPr lang="nb-NO" noProof="0" dirty="0" err="1" smtClean="0"/>
              <a:t>insert</a:t>
            </a:r>
            <a:r>
              <a:rPr lang="nb-NO" noProof="0" dirty="0" smtClean="0"/>
              <a:t> </a:t>
            </a:r>
            <a:r>
              <a:rPr lang="nb-NO" noProof="0" dirty="0" err="1" smtClean="0"/>
              <a:t>text</a:t>
            </a:r>
            <a:endParaRPr lang="nb-NO" noProof="0" dirty="0" smtClean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2708920"/>
            <a:ext cx="8443101" cy="2808312"/>
          </a:xfrm>
        </p:spPr>
        <p:txBody>
          <a:bodyPr lIns="0" tIns="0" rIns="0" bIns="0">
            <a:noAutofit/>
          </a:bodyPr>
          <a:lstStyle>
            <a:lvl1pPr>
              <a:buFont typeface="Arial" pitchFamily="34" charset="0"/>
              <a:buNone/>
              <a:defRPr sz="18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  <a:p>
            <a:pPr lvl="0"/>
            <a:r>
              <a:rPr lang="en-US" dirty="0" smtClean="0"/>
              <a:t>Second level</a:t>
            </a:r>
          </a:p>
          <a:p>
            <a:pPr lvl="0"/>
            <a:r>
              <a:rPr lang="en-US" dirty="0" smtClean="0"/>
              <a:t>Third level</a:t>
            </a:r>
          </a:p>
          <a:p>
            <a:pPr lvl="0"/>
            <a:r>
              <a:rPr lang="en-US" dirty="0" smtClean="0"/>
              <a:t>Fourth level</a:t>
            </a:r>
          </a:p>
          <a:p>
            <a:pPr lvl="0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42000" y="1908000"/>
            <a:ext cx="8460000" cy="553998"/>
          </a:xfrm>
        </p:spPr>
        <p:txBody>
          <a:bodyPr wrap="square" lIns="0" tIns="0" rIns="0" bIns="0" numCol="1" spcCol="0" anchor="t" anchorCtr="0">
            <a:noAutofit/>
          </a:bodyPr>
          <a:lstStyle>
            <a:lvl1pPr marL="0" indent="0">
              <a:buNone/>
              <a:defRPr sz="3600" spc="0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dirty="0" smtClean="0"/>
              <a:t>Click to </a:t>
            </a:r>
            <a:r>
              <a:rPr lang="nb-NO" noProof="0" dirty="0" err="1" smtClean="0"/>
              <a:t>insert</a:t>
            </a:r>
            <a:r>
              <a:rPr lang="nb-NO" noProof="0" dirty="0" smtClean="0"/>
              <a:t> </a:t>
            </a:r>
            <a:r>
              <a:rPr lang="nb-NO" noProof="0" dirty="0" err="1" smtClean="0"/>
              <a:t>text</a:t>
            </a:r>
            <a:endParaRPr lang="nb-NO" noProof="0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Vertical 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57158" y="1916832"/>
            <a:ext cx="8429683" cy="4155374"/>
          </a:xfrm>
        </p:spPr>
        <p:txBody>
          <a:bodyPr lIns="0">
            <a:noAutofit/>
          </a:bodyPr>
          <a:lstStyle>
            <a:lvl1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1pPr>
            <a:lvl2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2pPr>
            <a:lvl3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3pPr>
            <a:lvl4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4pPr>
            <a:lvl5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57158" y="1142984"/>
            <a:ext cx="8429684" cy="642942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800" b="0">
                <a:solidFill>
                  <a:srgbClr val="00447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smtClean="0"/>
              <a:t>Click to insert text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7158" y="1142984"/>
            <a:ext cx="8429684" cy="642942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800" b="0">
                <a:solidFill>
                  <a:srgbClr val="00447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smtClean="0"/>
              <a:t>Click to insert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56400" y="1916832"/>
            <a:ext cx="8431200" cy="4104456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8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 Comm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57158" y="785794"/>
            <a:ext cx="4071966" cy="3857652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nb-NO" noProof="0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4714876" y="785794"/>
            <a:ext cx="4071966" cy="3857652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nb-NO" noProof="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56400" y="4797152"/>
            <a:ext cx="4071584" cy="1296144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4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4716016" y="4797152"/>
            <a:ext cx="4071584" cy="1296144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4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57159" y="785794"/>
            <a:ext cx="4071966" cy="4286280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nb-NO" noProof="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714876" y="764704"/>
            <a:ext cx="4071966" cy="1071570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800" b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dirty="0" smtClean="0"/>
              <a:t>Click to </a:t>
            </a:r>
            <a:r>
              <a:rPr lang="nb-NO" noProof="0" dirty="0" err="1" smtClean="0"/>
              <a:t>insert</a:t>
            </a:r>
            <a:r>
              <a:rPr lang="nb-NO" noProof="0" dirty="0" smtClean="0"/>
              <a:t> </a:t>
            </a:r>
            <a:r>
              <a:rPr lang="nb-NO" noProof="0" dirty="0" err="1" smtClean="0"/>
              <a:t>text</a:t>
            </a:r>
            <a:endParaRPr lang="nb-NO" noProof="0" dirty="0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4716462" y="1988840"/>
            <a:ext cx="4071600" cy="309634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356400" y="5229200"/>
            <a:ext cx="4071584" cy="792088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4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4716016" y="764704"/>
            <a:ext cx="4071966" cy="4286280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56018" y="764704"/>
            <a:ext cx="4071966" cy="1071570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800" b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insert</a:t>
            </a:r>
            <a:r>
              <a:rPr lang="nb-NO" noProof="0" dirty="0" smtClean="0"/>
              <a:t> </a:t>
            </a:r>
            <a:r>
              <a:rPr lang="nb-NO" noProof="0" dirty="0" err="1" smtClean="0"/>
              <a:t>text</a:t>
            </a:r>
            <a:endParaRPr lang="nb-NO" noProof="0" dirty="0" smtClean="0"/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356384" y="1988840"/>
            <a:ext cx="4071600" cy="309634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4716016" y="5229200"/>
            <a:ext cx="4071584" cy="792088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4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57158" y="1580199"/>
            <a:ext cx="2714644" cy="2420305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nb-NO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6072198" y="1580178"/>
            <a:ext cx="2714617" cy="242032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nb-NO" noProof="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57158" y="428604"/>
            <a:ext cx="8429684" cy="1000132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800" b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smtClean="0"/>
              <a:t>Click to insert text</a:t>
            </a:r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3214678" y="1571612"/>
            <a:ext cx="2714644" cy="2433452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nb-NO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8" hasCustomPrompt="1"/>
          </p:nvPr>
        </p:nvSpPr>
        <p:spPr>
          <a:xfrm>
            <a:off x="356400" y="4149080"/>
            <a:ext cx="2703432" cy="1944216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4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9" hasCustomPrompt="1"/>
          </p:nvPr>
        </p:nvSpPr>
        <p:spPr>
          <a:xfrm>
            <a:off x="3214800" y="4149080"/>
            <a:ext cx="2703432" cy="1944216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4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30" hasCustomPrompt="1"/>
          </p:nvPr>
        </p:nvSpPr>
        <p:spPr>
          <a:xfrm>
            <a:off x="6084168" y="4149080"/>
            <a:ext cx="2703432" cy="1944216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40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 smtClean="0"/>
              <a:t>Click to insert text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TEF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NTEFLogo_blå_metafil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7290" y="2089579"/>
            <a:ext cx="6072230" cy="1267983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214414" y="3578370"/>
            <a:ext cx="7072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100" noProof="0" dirty="0" smtClean="0">
                <a:solidFill>
                  <a:srgbClr val="00447C"/>
                </a:solidFill>
              </a:rPr>
              <a:t>Teknologi for et bedre samfunn</a:t>
            </a:r>
            <a:endParaRPr lang="nb-NO" sz="4100" noProof="0" dirty="0">
              <a:solidFill>
                <a:srgbClr val="00447C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Picture and Text">
    <p:bg>
      <p:bgPr>
        <a:solidFill>
          <a:srgbClr val="140F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140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 dirty="0"/>
          </a:p>
        </p:txBody>
      </p:sp>
      <p:pic>
        <p:nvPicPr>
          <p:cNvPr id="12" name="Picture 11" descr="SINTEFLogo_hvit_metafil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7158" y="6390000"/>
            <a:ext cx="1357200" cy="283322"/>
          </a:xfrm>
          <a:prstGeom prst="rect">
            <a:avLst/>
          </a:prstGeom>
        </p:spPr>
      </p:pic>
      <p:sp>
        <p:nvSpPr>
          <p:cNvPr id="13" name="Media Placeholder 12"/>
          <p:cNvSpPr>
            <a:spLocks noGrp="1"/>
          </p:cNvSpPr>
          <p:nvPr>
            <p:ph type="media" sz="quarter" idx="21"/>
          </p:nvPr>
        </p:nvSpPr>
        <p:spPr>
          <a:xfrm>
            <a:off x="357158" y="1071546"/>
            <a:ext cx="8429684" cy="4286280"/>
          </a:xfrm>
        </p:spPr>
        <p:txBody>
          <a:bodyPr/>
          <a:lstStyle/>
          <a:p>
            <a:r>
              <a:rPr lang="en-US" noProof="0" smtClean="0"/>
              <a:t>Click icon to add media</a:t>
            </a:r>
            <a:endParaRPr lang="nb-NO" noProof="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57158" y="285728"/>
            <a:ext cx="8429684" cy="571504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dirty="0" smtClean="0"/>
              <a:t>Click to </a:t>
            </a:r>
            <a:r>
              <a:rPr lang="nb-NO" noProof="0" dirty="0" err="1" smtClean="0"/>
              <a:t>insert</a:t>
            </a:r>
            <a:r>
              <a:rPr lang="nb-NO" noProof="0" dirty="0" smtClean="0"/>
              <a:t> </a:t>
            </a:r>
            <a:r>
              <a:rPr lang="nb-NO" noProof="0" dirty="0" err="1" smtClean="0"/>
              <a:t>text</a:t>
            </a:r>
            <a:endParaRPr lang="nb-NO" noProof="0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357158" y="5500702"/>
            <a:ext cx="8429684" cy="642942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noProof="0" dirty="0" smtClean="0"/>
              <a:t>Click to </a:t>
            </a:r>
            <a:r>
              <a:rPr lang="nb-NO" noProof="0" dirty="0" err="1" smtClean="0"/>
              <a:t>insert</a:t>
            </a:r>
            <a:r>
              <a:rPr lang="nb-NO" noProof="0" dirty="0" smtClean="0"/>
              <a:t> </a:t>
            </a:r>
            <a:r>
              <a:rPr lang="nb-NO" noProof="0" dirty="0" err="1" smtClean="0"/>
              <a:t>text</a:t>
            </a:r>
            <a:endParaRPr lang="nb-NO" noProof="0" dirty="0" smtClean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15" name="SlideMasterBlackFooterBox"/>
          <p:cNvSpPr txBox="1"/>
          <p:nvPr userDrawn="1"/>
        </p:nvSpPr>
        <p:spPr>
          <a:xfrm>
            <a:off x="4428000" y="6354000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600" b="1" dirty="0" smtClean="0">
                <a:solidFill>
                  <a:schemeClr val="bg1"/>
                </a:solidFill>
              </a:rPr>
              <a:t>SINTEF Materialer og kjemi</a:t>
            </a:r>
            <a:endParaRPr lang="nb-NO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15058"/>
            <a:ext cx="9144000" cy="642942"/>
          </a:xfrm>
          <a:prstGeom prst="rect">
            <a:avLst/>
          </a:prstGeom>
          <a:solidFill>
            <a:srgbClr val="082F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4296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600201"/>
            <a:ext cx="8429684" cy="4472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9652" y="6415200"/>
            <a:ext cx="514296" cy="285752"/>
          </a:xfrm>
          <a:prstGeom prst="rect">
            <a:avLst/>
          </a:prstGeom>
        </p:spPr>
        <p:txBody>
          <a:bodyPr vert="horz" lIns="91440" tIns="3600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A9B3F3-0CDD-4032-910D-70E772557002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pic>
        <p:nvPicPr>
          <p:cNvPr id="13" name="Picture 12" descr="SINTEFLogo_hvit_metafil.em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6400" y="6390000"/>
            <a:ext cx="1357200" cy="283322"/>
          </a:xfrm>
          <a:prstGeom prst="rect">
            <a:avLst/>
          </a:prstGeom>
        </p:spPr>
      </p:pic>
      <p:sp>
        <p:nvSpPr>
          <p:cNvPr id="12" name="SlideMasterFooterBox"/>
          <p:cNvSpPr txBox="1"/>
          <p:nvPr/>
        </p:nvSpPr>
        <p:spPr>
          <a:xfrm>
            <a:off x="4428000" y="6354000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600" b="1" dirty="0" smtClean="0">
                <a:solidFill>
                  <a:schemeClr val="bg1"/>
                </a:solidFill>
              </a:rPr>
              <a:t>SINTEF Materialer og kjemi</a:t>
            </a:r>
            <a:endParaRPr lang="nb-NO" sz="1600" b="1" dirty="0">
              <a:solidFill>
                <a:schemeClr val="bg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1" r:id="rId3"/>
    <p:sldLayoutId id="2147483666" r:id="rId4"/>
    <p:sldLayoutId id="2147483667" r:id="rId5"/>
    <p:sldLayoutId id="2147483671" r:id="rId6"/>
    <p:sldLayoutId id="2147483668" r:id="rId7"/>
    <p:sldLayoutId id="2147483670" r:id="rId8"/>
    <p:sldLayoutId id="2147483669" r:id="rId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3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–"/>
        <a:defRPr sz="1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–"/>
        <a:defRPr sz="12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»"/>
        <a:defRPr sz="12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>
          <a:xfrm>
            <a:off x="360000" y="620688"/>
            <a:ext cx="8028424" cy="1296144"/>
          </a:xfrm>
        </p:spPr>
        <p:txBody>
          <a:bodyPr/>
          <a:lstStyle/>
          <a:p>
            <a:pPr algn="ctr"/>
            <a:r>
              <a:rPr lang="nb-NO" sz="3600" dirty="0" smtClean="0"/>
              <a:t>Per Helge Høgaas</a:t>
            </a:r>
          </a:p>
          <a:p>
            <a:pPr algn="ctr"/>
            <a:r>
              <a:rPr lang="nb-NO" sz="3600" dirty="0" smtClean="0"/>
              <a:t> SINTEF Materialer og kjemi</a:t>
            </a:r>
            <a:endParaRPr lang="nb-NO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1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60000" y="4221088"/>
            <a:ext cx="8443101" cy="1296144"/>
          </a:xfrm>
        </p:spPr>
        <p:txBody>
          <a:bodyPr/>
          <a:lstStyle/>
          <a:p>
            <a:pPr algn="ctr"/>
            <a:r>
              <a:rPr lang="nb-NO" sz="2400" b="1" dirty="0" smtClean="0"/>
              <a:t>Presentasjon til seminar om deponering av gruveavfall</a:t>
            </a:r>
          </a:p>
          <a:p>
            <a:pPr algn="ctr"/>
            <a:r>
              <a:rPr lang="nb-NO" sz="2400" b="1" dirty="0" smtClean="0"/>
              <a:t>Oslo 25. April 2012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0"/>
          </p:nvPr>
        </p:nvSpPr>
        <p:spPr>
          <a:xfrm>
            <a:off x="342000" y="2420888"/>
            <a:ext cx="8460000" cy="1080120"/>
          </a:xfrm>
        </p:spPr>
        <p:txBody>
          <a:bodyPr/>
          <a:lstStyle/>
          <a:p>
            <a:pPr algn="ctr"/>
            <a:r>
              <a:rPr lang="nb-NO" dirty="0" smtClean="0"/>
              <a:t>Mineralske overskuddsmasser og deponering Våre felles ambisjoner</a:t>
            </a:r>
          </a:p>
          <a:p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9" y="620688"/>
            <a:ext cx="8429684" cy="720080"/>
          </a:xfrm>
        </p:spPr>
        <p:txBody>
          <a:bodyPr/>
          <a:lstStyle/>
          <a:p>
            <a:r>
              <a:rPr lang="nb-NO" b="1" dirty="0" smtClean="0"/>
              <a:t>Bærekraftig utnyttelse </a:t>
            </a:r>
            <a:endParaRPr lang="nb-NO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2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56400" y="1628800"/>
            <a:ext cx="8431200" cy="43924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2400" dirty="0" smtClean="0"/>
              <a:t>Hovedutfordringer i forhold til bærekraftighet blir å ivareta :</a:t>
            </a:r>
          </a:p>
          <a:p>
            <a:endParaRPr lang="nb-NO" dirty="0"/>
          </a:p>
          <a:p>
            <a:pPr lvl="1">
              <a:buFont typeface="Wingdings" pitchFamily="2" charset="2"/>
              <a:buChar char="Ø"/>
            </a:pPr>
            <a:endParaRPr lang="nb-NO" sz="2000" dirty="0" smtClean="0"/>
          </a:p>
          <a:p>
            <a:pPr lvl="1">
              <a:buFont typeface="Wingdings" pitchFamily="2" charset="2"/>
              <a:buChar char="Ø"/>
            </a:pPr>
            <a:r>
              <a:rPr lang="nb-NO" sz="2000" dirty="0" smtClean="0"/>
              <a:t>Miljømessige forhold</a:t>
            </a:r>
          </a:p>
          <a:p>
            <a:pPr lvl="1">
              <a:buFont typeface="Wingdings" pitchFamily="2" charset="2"/>
              <a:buChar char="Ø"/>
            </a:pPr>
            <a:r>
              <a:rPr lang="nb-NO" sz="2000" dirty="0" smtClean="0"/>
              <a:t>Sosiale forhold</a:t>
            </a:r>
          </a:p>
          <a:p>
            <a:pPr lvl="1">
              <a:buFont typeface="Wingdings" pitchFamily="2" charset="2"/>
              <a:buChar char="Ø"/>
            </a:pPr>
            <a:r>
              <a:rPr lang="nb-NO" sz="2000" dirty="0" smtClean="0"/>
              <a:t>Økonomiske forhold</a:t>
            </a:r>
          </a:p>
          <a:p>
            <a:pPr marL="457200" lvl="1" indent="0"/>
            <a:endParaRPr lang="nb-NO" sz="2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8920"/>
            <a:ext cx="2990851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0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9" y="476672"/>
            <a:ext cx="8429684" cy="576064"/>
          </a:xfrm>
        </p:spPr>
        <p:txBody>
          <a:bodyPr/>
          <a:lstStyle/>
          <a:p>
            <a:r>
              <a:rPr lang="nb-NO" b="1" dirty="0" smtClean="0"/>
              <a:t>Vårt felles ansvar:</a:t>
            </a:r>
            <a:endParaRPr lang="nb-NO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3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56400" y="1268760"/>
            <a:ext cx="8431200" cy="47525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US" sz="2000" dirty="0" err="1" smtClean="0"/>
              <a:t>Fremme</a:t>
            </a:r>
            <a:r>
              <a:rPr lang="en-US" sz="2000" dirty="0" smtClean="0"/>
              <a:t> </a:t>
            </a:r>
            <a:r>
              <a:rPr lang="en-US" sz="2000" dirty="0" err="1"/>
              <a:t>ansvarlig</a:t>
            </a:r>
            <a:r>
              <a:rPr lang="en-US" sz="2000" dirty="0"/>
              <a:t> </a:t>
            </a:r>
            <a:r>
              <a:rPr lang="en-US" sz="2000" dirty="0" err="1"/>
              <a:t>forvaltning</a:t>
            </a:r>
            <a:r>
              <a:rPr lang="en-US" sz="2000" dirty="0"/>
              <a:t> </a:t>
            </a:r>
            <a:r>
              <a:rPr lang="en-US" sz="2000" dirty="0" err="1"/>
              <a:t>av</a:t>
            </a:r>
            <a:r>
              <a:rPr lang="en-US" sz="2000" dirty="0"/>
              <a:t> </a:t>
            </a:r>
            <a:r>
              <a:rPr lang="en-US" sz="2000" dirty="0" err="1"/>
              <a:t>mineralske</a:t>
            </a:r>
            <a:r>
              <a:rPr lang="en-US" sz="2000" dirty="0"/>
              <a:t> </a:t>
            </a:r>
            <a:r>
              <a:rPr lang="en-US" sz="2000" dirty="0" err="1"/>
              <a:t>ressurser</a:t>
            </a:r>
            <a:r>
              <a:rPr lang="en-US" sz="2000" dirty="0"/>
              <a:t> og </a:t>
            </a:r>
            <a:r>
              <a:rPr lang="en-US" sz="2000" dirty="0" err="1"/>
              <a:t>miljø</a:t>
            </a:r>
            <a:endParaRPr lang="en-US" sz="2000" dirty="0"/>
          </a:p>
          <a:p>
            <a:pPr lvl="1">
              <a:buFont typeface="Wingdings" pitchFamily="2" charset="2"/>
              <a:buChar char="Ø"/>
            </a:pPr>
            <a:r>
              <a:rPr lang="en-US" sz="2000" dirty="0" err="1" smtClean="0"/>
              <a:t>Utøve</a:t>
            </a:r>
            <a:r>
              <a:rPr lang="en-US" sz="2000" dirty="0" smtClean="0"/>
              <a:t> </a:t>
            </a:r>
            <a:r>
              <a:rPr lang="en-US" sz="2000" dirty="0" err="1" smtClean="0"/>
              <a:t>forsiktighet</a:t>
            </a:r>
            <a:r>
              <a:rPr lang="en-US" sz="2000" dirty="0" smtClean="0"/>
              <a:t> der </a:t>
            </a:r>
            <a:r>
              <a:rPr lang="en-US" sz="2000" dirty="0" err="1" smtClean="0"/>
              <a:t>effekten</a:t>
            </a:r>
            <a:r>
              <a:rPr lang="en-US" sz="2000" dirty="0" smtClean="0"/>
              <a:t> </a:t>
            </a:r>
            <a:r>
              <a:rPr lang="en-US" sz="2000" dirty="0" err="1" smtClean="0"/>
              <a:t>er</a:t>
            </a:r>
            <a:r>
              <a:rPr lang="en-US" sz="2000" dirty="0" smtClean="0"/>
              <a:t> </a:t>
            </a:r>
            <a:r>
              <a:rPr lang="en-US" sz="2000" dirty="0" err="1" smtClean="0"/>
              <a:t>ukjent</a:t>
            </a:r>
            <a:r>
              <a:rPr lang="en-US" sz="2000" dirty="0" smtClean="0"/>
              <a:t> </a:t>
            </a:r>
            <a:r>
              <a:rPr lang="en-US" sz="2000" dirty="0" err="1" smtClean="0"/>
              <a:t>eller</a:t>
            </a:r>
            <a:r>
              <a:rPr lang="en-US" sz="2000" dirty="0" smtClean="0"/>
              <a:t> </a:t>
            </a:r>
            <a:r>
              <a:rPr lang="en-US" sz="2000" dirty="0" err="1" smtClean="0"/>
              <a:t>usikker</a:t>
            </a:r>
            <a:endParaRPr lang="en-US" sz="2000" dirty="0" smtClean="0"/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Drive </a:t>
            </a:r>
            <a:r>
              <a:rPr lang="en-US" sz="2000" dirty="0" err="1" smtClean="0"/>
              <a:t>virksomhet</a:t>
            </a:r>
            <a:r>
              <a:rPr lang="en-US" sz="2000" dirty="0" smtClean="0"/>
              <a:t> </a:t>
            </a:r>
            <a:r>
              <a:rPr lang="en-US" sz="2000" dirty="0" err="1" smtClean="0"/>
              <a:t>innenfor</a:t>
            </a:r>
            <a:r>
              <a:rPr lang="en-US" sz="2000" dirty="0" smtClean="0"/>
              <a:t> </a:t>
            </a:r>
            <a:r>
              <a:rPr lang="en-US" sz="2000" dirty="0" err="1" smtClean="0"/>
              <a:t>økologiske</a:t>
            </a:r>
            <a:r>
              <a:rPr lang="en-US" sz="2000" dirty="0" smtClean="0"/>
              <a:t> </a:t>
            </a:r>
            <a:r>
              <a:rPr lang="en-US" sz="2000" dirty="0" err="1" smtClean="0"/>
              <a:t>grenser</a:t>
            </a:r>
            <a:r>
              <a:rPr lang="en-US" sz="2000" dirty="0" smtClean="0"/>
              <a:t> og </a:t>
            </a:r>
            <a:r>
              <a:rPr lang="en-US" sz="2000" dirty="0" err="1" smtClean="0"/>
              <a:t>beskytte</a:t>
            </a:r>
            <a:r>
              <a:rPr lang="en-US" sz="2000" dirty="0" smtClean="0"/>
              <a:t> </a:t>
            </a:r>
            <a:r>
              <a:rPr lang="en-US" sz="2000" dirty="0" err="1" smtClean="0"/>
              <a:t>naturrikdommer</a:t>
            </a:r>
            <a:r>
              <a:rPr lang="en-US" sz="2000" dirty="0" smtClean="0"/>
              <a:t>   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særlig</a:t>
            </a:r>
            <a:r>
              <a:rPr lang="en-US" sz="2000" dirty="0" smtClean="0"/>
              <a:t> </a:t>
            </a:r>
            <a:r>
              <a:rPr lang="en-US" sz="2000" dirty="0" err="1" smtClean="0"/>
              <a:t>betydning</a:t>
            </a:r>
            <a:endParaRPr lang="nb-NO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32194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80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8" y="548680"/>
            <a:ext cx="8429684" cy="576064"/>
          </a:xfrm>
        </p:spPr>
        <p:txBody>
          <a:bodyPr/>
          <a:lstStyle/>
          <a:p>
            <a:pPr marL="0" lvl="2"/>
            <a:r>
              <a:rPr lang="en-US" sz="2400" b="1" dirty="0" err="1"/>
              <a:t>Fremme</a:t>
            </a:r>
            <a:r>
              <a:rPr lang="en-US" sz="2400" b="1" dirty="0"/>
              <a:t> </a:t>
            </a:r>
            <a:r>
              <a:rPr lang="en-US" sz="2400" b="1" dirty="0" err="1"/>
              <a:t>ansvarlig</a:t>
            </a:r>
            <a:r>
              <a:rPr lang="en-US" sz="2400" b="1" dirty="0"/>
              <a:t> </a:t>
            </a:r>
            <a:r>
              <a:rPr lang="en-US" sz="2400" b="1" dirty="0" err="1"/>
              <a:t>forvaltning</a:t>
            </a:r>
            <a:r>
              <a:rPr lang="en-US" sz="2400" b="1" dirty="0"/>
              <a:t> </a:t>
            </a:r>
            <a:r>
              <a:rPr lang="en-US" sz="2400" b="1" dirty="0" err="1"/>
              <a:t>av</a:t>
            </a:r>
            <a:r>
              <a:rPr lang="en-US" sz="2400" b="1" dirty="0"/>
              <a:t> </a:t>
            </a:r>
            <a:r>
              <a:rPr lang="en-US" sz="2400" b="1" dirty="0" err="1"/>
              <a:t>mineralske</a:t>
            </a:r>
            <a:r>
              <a:rPr lang="en-US" sz="2400" b="1" dirty="0"/>
              <a:t> </a:t>
            </a:r>
            <a:r>
              <a:rPr lang="en-US" sz="2400" b="1" dirty="0" err="1"/>
              <a:t>ressurser</a:t>
            </a:r>
            <a:r>
              <a:rPr lang="en-US" sz="2400" b="1" dirty="0"/>
              <a:t> og </a:t>
            </a:r>
            <a:r>
              <a:rPr lang="en-US" sz="2400" b="1" dirty="0" err="1"/>
              <a:t>miljø</a:t>
            </a:r>
            <a:endParaRPr lang="en-US" sz="2400" b="1" dirty="0"/>
          </a:p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4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-396552" y="1196752"/>
            <a:ext cx="9001000" cy="4824536"/>
          </a:xfrm>
        </p:spPr>
        <p:txBody>
          <a:bodyPr/>
          <a:lstStyle/>
          <a:p>
            <a:pPr marL="1200150" lvl="2" indent="-342900">
              <a:buClr>
                <a:srgbClr val="00ADEF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447C"/>
                </a:solidFill>
              </a:rPr>
              <a:t>Effektiv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>
                <a:solidFill>
                  <a:srgbClr val="00447C"/>
                </a:solidFill>
              </a:rPr>
              <a:t>og </a:t>
            </a:r>
            <a:r>
              <a:rPr lang="en-US" sz="2000" dirty="0" err="1">
                <a:solidFill>
                  <a:srgbClr val="00447C"/>
                </a:solidFill>
              </a:rPr>
              <a:t>energibesparende</a:t>
            </a:r>
            <a:r>
              <a:rPr lang="en-US" sz="2000" dirty="0">
                <a:solidFill>
                  <a:srgbClr val="00447C"/>
                </a:solidFill>
              </a:rPr>
              <a:t> </a:t>
            </a:r>
            <a:r>
              <a:rPr lang="en-US" sz="2000" dirty="0" err="1">
                <a:solidFill>
                  <a:srgbClr val="00447C"/>
                </a:solidFill>
              </a:rPr>
              <a:t>produksjon</a:t>
            </a:r>
            <a:r>
              <a:rPr lang="en-US" sz="2000" dirty="0">
                <a:solidFill>
                  <a:srgbClr val="00447C"/>
                </a:solidFill>
              </a:rPr>
              <a:t> (BAT- </a:t>
            </a:r>
            <a:r>
              <a:rPr lang="en-US" sz="2000" dirty="0" err="1">
                <a:solidFill>
                  <a:srgbClr val="00447C"/>
                </a:solidFill>
              </a:rPr>
              <a:t>Prinsipp</a:t>
            </a:r>
            <a:r>
              <a:rPr lang="en-US" sz="2000" dirty="0">
                <a:solidFill>
                  <a:srgbClr val="00447C"/>
                </a:solidFill>
              </a:rPr>
              <a:t>)</a:t>
            </a:r>
          </a:p>
          <a:p>
            <a:pPr marL="1200150" lvl="2" indent="-342900">
              <a:buClr>
                <a:srgbClr val="00ADEF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447C"/>
                </a:solidFill>
              </a:rPr>
              <a:t>Minimering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av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avfall</a:t>
            </a:r>
            <a:r>
              <a:rPr lang="en-US" sz="2000" dirty="0" smtClean="0">
                <a:solidFill>
                  <a:srgbClr val="00447C"/>
                </a:solidFill>
              </a:rPr>
              <a:t> og </a:t>
            </a:r>
            <a:r>
              <a:rPr lang="en-US" sz="2000" dirty="0" err="1" smtClean="0">
                <a:solidFill>
                  <a:srgbClr val="00447C"/>
                </a:solidFill>
              </a:rPr>
              <a:t>miljømessig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påvirkning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langs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hele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verdikjeden</a:t>
            </a:r>
            <a:endParaRPr lang="en-US" sz="2000" dirty="0" smtClean="0">
              <a:solidFill>
                <a:srgbClr val="00447C"/>
              </a:solidFill>
            </a:endParaRPr>
          </a:p>
          <a:p>
            <a:pPr marL="1200150" lvl="2" indent="-342900">
              <a:buClr>
                <a:srgbClr val="00ADEF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447C"/>
                </a:solidFill>
              </a:rPr>
              <a:t>Minimering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av</a:t>
            </a:r>
            <a:r>
              <a:rPr lang="en-US" sz="2000" dirty="0" smtClean="0">
                <a:solidFill>
                  <a:srgbClr val="00447C"/>
                </a:solidFill>
              </a:rPr>
              <a:t> CO2 – </a:t>
            </a:r>
            <a:r>
              <a:rPr lang="en-US" sz="2000" dirty="0" err="1" smtClean="0">
                <a:solidFill>
                  <a:srgbClr val="00447C"/>
                </a:solidFill>
              </a:rPr>
              <a:t>fottrykk</a:t>
            </a:r>
            <a:r>
              <a:rPr lang="en-US" sz="2000" dirty="0" smtClean="0">
                <a:solidFill>
                  <a:srgbClr val="00447C"/>
                </a:solidFill>
              </a:rPr>
              <a:t> (</a:t>
            </a:r>
            <a:r>
              <a:rPr lang="en-US" sz="2000" dirty="0" err="1" smtClean="0">
                <a:solidFill>
                  <a:srgbClr val="00447C"/>
                </a:solidFill>
              </a:rPr>
              <a:t>eks</a:t>
            </a:r>
            <a:r>
              <a:rPr lang="en-US" sz="2000" dirty="0" smtClean="0">
                <a:solidFill>
                  <a:srgbClr val="00447C"/>
                </a:solidFill>
              </a:rPr>
              <a:t>. </a:t>
            </a:r>
            <a:r>
              <a:rPr lang="en-US" sz="2000" dirty="0" err="1" smtClean="0">
                <a:solidFill>
                  <a:srgbClr val="00447C"/>
                </a:solidFill>
              </a:rPr>
              <a:t>prosess</a:t>
            </a:r>
            <a:r>
              <a:rPr lang="en-US" sz="2000" dirty="0" smtClean="0">
                <a:solidFill>
                  <a:srgbClr val="00447C"/>
                </a:solidFill>
              </a:rPr>
              <a:t> og transport</a:t>
            </a:r>
            <a:r>
              <a:rPr lang="en-US" sz="1600" dirty="0" smtClean="0">
                <a:solidFill>
                  <a:srgbClr val="00447C"/>
                </a:solidFill>
              </a:rPr>
              <a:t>)</a:t>
            </a:r>
          </a:p>
          <a:p>
            <a:pPr marL="1200150" lvl="2" indent="-342900">
              <a:buClr>
                <a:srgbClr val="00ADE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447C"/>
                </a:solidFill>
              </a:rPr>
              <a:t>Urban mining –</a:t>
            </a:r>
            <a:r>
              <a:rPr lang="en-US" sz="2000" dirty="0" err="1" smtClean="0">
                <a:solidFill>
                  <a:srgbClr val="00447C"/>
                </a:solidFill>
              </a:rPr>
              <a:t>Utvikle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>
                <a:solidFill>
                  <a:srgbClr val="00447C"/>
                </a:solidFill>
              </a:rPr>
              <a:t>system for </a:t>
            </a:r>
            <a:r>
              <a:rPr lang="en-US" sz="2000" dirty="0" err="1">
                <a:solidFill>
                  <a:srgbClr val="00447C"/>
                </a:solidFill>
              </a:rPr>
              <a:t>gjenvinning</a:t>
            </a:r>
            <a:r>
              <a:rPr lang="en-US" sz="2000" dirty="0">
                <a:solidFill>
                  <a:srgbClr val="00447C"/>
                </a:solidFill>
              </a:rPr>
              <a:t> og </a:t>
            </a:r>
            <a:r>
              <a:rPr lang="en-US" sz="2000" dirty="0" err="1" smtClean="0">
                <a:solidFill>
                  <a:srgbClr val="00447C"/>
                </a:solidFill>
              </a:rPr>
              <a:t>etterbruk</a:t>
            </a:r>
            <a:endParaRPr lang="en-US" sz="2000" dirty="0" smtClean="0">
              <a:solidFill>
                <a:srgbClr val="00447C"/>
              </a:solidFill>
            </a:endParaRPr>
          </a:p>
          <a:p>
            <a:pPr marL="1200150" lvl="2" indent="-342900">
              <a:buClr>
                <a:srgbClr val="00ADEF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447C"/>
                </a:solidFill>
              </a:rPr>
              <a:t>Sørge</a:t>
            </a:r>
            <a:r>
              <a:rPr lang="en-US" sz="2000" dirty="0" smtClean="0">
                <a:solidFill>
                  <a:srgbClr val="00447C"/>
                </a:solidFill>
              </a:rPr>
              <a:t> for optimal </a:t>
            </a:r>
            <a:r>
              <a:rPr lang="en-US" sz="2000" dirty="0" err="1" smtClean="0">
                <a:solidFill>
                  <a:srgbClr val="00447C"/>
                </a:solidFill>
              </a:rPr>
              <a:t>utnyttelse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av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mineralske</a:t>
            </a:r>
            <a:r>
              <a:rPr lang="en-US" sz="2000" dirty="0" smtClean="0">
                <a:solidFill>
                  <a:srgbClr val="00447C"/>
                </a:solidFill>
              </a:rPr>
              <a:t> </a:t>
            </a:r>
            <a:r>
              <a:rPr lang="en-US" sz="2000" dirty="0" err="1" smtClean="0">
                <a:solidFill>
                  <a:srgbClr val="00447C"/>
                </a:solidFill>
              </a:rPr>
              <a:t>ressurser</a:t>
            </a: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1200150" lvl="2" indent="-342900">
              <a:buClr>
                <a:srgbClr val="00ADEF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 smtClean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pPr marL="857250" lvl="2" indent="0">
              <a:buClr>
                <a:srgbClr val="00ADEF"/>
              </a:buClr>
            </a:pPr>
            <a:endParaRPr lang="en-US" sz="2000" dirty="0">
              <a:solidFill>
                <a:srgbClr val="00447C"/>
              </a:solidFill>
            </a:endParaRPr>
          </a:p>
          <a:p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782" y="3425577"/>
            <a:ext cx="2878137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82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8" y="404664"/>
            <a:ext cx="8429684" cy="504056"/>
          </a:xfrm>
        </p:spPr>
        <p:txBody>
          <a:bodyPr/>
          <a:lstStyle/>
          <a:p>
            <a:pPr marL="0" lvl="2"/>
            <a:r>
              <a:rPr lang="en-US" sz="2400" b="1" dirty="0" err="1" smtClean="0"/>
              <a:t>Utnyttelse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av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mineralske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overskuddsmasser</a:t>
            </a:r>
            <a:r>
              <a:rPr lang="en-US" sz="2400" b="1" dirty="0" smtClean="0"/>
              <a:t> </a:t>
            </a:r>
            <a:endParaRPr lang="nb-NO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5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56400" y="1124744"/>
            <a:ext cx="8431200" cy="489654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nb-NO" sz="2000" dirty="0" smtClean="0"/>
              <a:t>Årlig genereres ca. 10 millioner tonn overskuddsmasser til deponering – mengden er voksende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Deponering av gråberg fra gruvedrift kommer i tillegg</a:t>
            </a:r>
          </a:p>
          <a:p>
            <a:pPr marL="342900" lvl="4" indent="-342900">
              <a:buFont typeface="Arial" pitchFamily="34" charset="0"/>
              <a:buChar char="•"/>
            </a:pPr>
            <a:r>
              <a:rPr lang="nb-NO" sz="2000" dirty="0" smtClean="0"/>
              <a:t>Stort </a:t>
            </a:r>
            <a:r>
              <a:rPr lang="nb-NO" sz="2000" dirty="0"/>
              <a:t>potensiale for utnyttelse, men behov for forskning og </a:t>
            </a:r>
            <a:r>
              <a:rPr lang="nb-NO" sz="2000" dirty="0" smtClean="0"/>
              <a:t>utvikling</a:t>
            </a:r>
          </a:p>
          <a:p>
            <a:pPr marL="342900" lvl="4" indent="-342900">
              <a:buFont typeface="Arial" pitchFamily="34" charset="0"/>
              <a:buChar char="•"/>
            </a:pPr>
            <a:r>
              <a:rPr lang="nb-NO" sz="2000" dirty="0" smtClean="0"/>
              <a:t>Eksempler på muligheter :</a:t>
            </a:r>
          </a:p>
          <a:p>
            <a:pPr lvl="1">
              <a:buFont typeface="Wingdings" pitchFamily="2" charset="2"/>
              <a:buChar char="Ø"/>
            </a:pPr>
            <a:r>
              <a:rPr lang="nb-NO" dirty="0" err="1" smtClean="0"/>
              <a:t>Capping</a:t>
            </a:r>
            <a:r>
              <a:rPr lang="nb-NO" dirty="0" smtClean="0"/>
              <a:t> / tildekking av forurenset grunn</a:t>
            </a:r>
            <a:endParaRPr lang="nb-NO" dirty="0"/>
          </a:p>
          <a:p>
            <a:pPr lvl="1">
              <a:buFont typeface="Wingdings" pitchFamily="2" charset="2"/>
              <a:buChar char="Ø"/>
            </a:pPr>
            <a:r>
              <a:rPr lang="nb-NO" dirty="0" smtClean="0"/>
              <a:t>Byggeråstoff / nye produkt for</a:t>
            </a:r>
          </a:p>
          <a:p>
            <a:pPr marL="457200" lvl="1" indent="0"/>
            <a:r>
              <a:rPr lang="nb-NO" dirty="0"/>
              <a:t> </a:t>
            </a:r>
            <a:r>
              <a:rPr lang="nb-NO" dirty="0" smtClean="0"/>
              <a:t>      byggenæringen</a:t>
            </a:r>
          </a:p>
          <a:p>
            <a:pPr lvl="1">
              <a:buFont typeface="Wingdings" pitchFamily="2" charset="2"/>
              <a:buChar char="Ø"/>
            </a:pPr>
            <a:r>
              <a:rPr lang="nb-NO" dirty="0" smtClean="0"/>
              <a:t>Utfylling nytt land</a:t>
            </a:r>
          </a:p>
          <a:p>
            <a:pPr lvl="1">
              <a:buFont typeface="Wingdings" pitchFamily="2" charset="2"/>
              <a:buChar char="Ø"/>
            </a:pPr>
            <a:r>
              <a:rPr lang="nb-NO" dirty="0" smtClean="0"/>
              <a:t>Nye produkter og anvendelser</a:t>
            </a:r>
          </a:p>
          <a:p>
            <a:pPr lvl="1">
              <a:buFont typeface="Wingdings" pitchFamily="2" charset="2"/>
              <a:buChar char="Ø"/>
            </a:pPr>
            <a:r>
              <a:rPr lang="nb-NO" dirty="0" smtClean="0"/>
              <a:t>Jordforbedring </a:t>
            </a:r>
          </a:p>
          <a:p>
            <a:pPr marL="457200" lvl="1" indent="0"/>
            <a:r>
              <a:rPr lang="nb-NO" dirty="0" smtClean="0"/>
              <a:t>        for å nevne noe………….</a:t>
            </a:r>
            <a:r>
              <a:rPr lang="nb-NO" dirty="0"/>
              <a:t>	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12976"/>
            <a:ext cx="4104456" cy="2849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217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8" y="476672"/>
            <a:ext cx="8429684" cy="648072"/>
          </a:xfrm>
        </p:spPr>
        <p:txBody>
          <a:bodyPr/>
          <a:lstStyle/>
          <a:p>
            <a:pPr marL="0" lvl="2"/>
            <a:r>
              <a:rPr lang="nb-NO" sz="2400" b="1" dirty="0" smtClean="0"/>
              <a:t>Bærekraftig deponering av overskuddsmasser</a:t>
            </a:r>
            <a:endParaRPr lang="nb-NO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6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56400" y="1196752"/>
            <a:ext cx="8431200" cy="48245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nb-NO" sz="2000" dirty="0" smtClean="0"/>
              <a:t>Deponering til sjø eller på land vil være realitet i mange år framover</a:t>
            </a:r>
          </a:p>
          <a:p>
            <a:pPr>
              <a:buFont typeface="Wingdings" pitchFamily="2" charset="2"/>
              <a:buChar char="Ø"/>
            </a:pPr>
            <a:r>
              <a:rPr lang="nb-NO" sz="2000" dirty="0" smtClean="0"/>
              <a:t>Utvikle og ta i bruk gode modelleringsverktøy</a:t>
            </a:r>
          </a:p>
          <a:p>
            <a:pPr marL="342900" lvl="4" indent="-342900">
              <a:buFont typeface="Wingdings" pitchFamily="2" charset="2"/>
              <a:buChar char="Ø"/>
            </a:pPr>
            <a:r>
              <a:rPr lang="en-US" sz="2000" dirty="0" err="1"/>
              <a:t>Utarbeide</a:t>
            </a:r>
            <a:r>
              <a:rPr lang="en-US" sz="2000" dirty="0"/>
              <a:t> </a:t>
            </a:r>
            <a:r>
              <a:rPr lang="en-US" sz="2000" dirty="0" err="1"/>
              <a:t>akseptkriterier</a:t>
            </a:r>
            <a:r>
              <a:rPr lang="en-US" sz="2000" dirty="0"/>
              <a:t> for </a:t>
            </a:r>
            <a:r>
              <a:rPr lang="en-US" sz="2000" dirty="0" err="1" smtClean="0"/>
              <a:t>deponering</a:t>
            </a:r>
            <a:endParaRPr lang="en-US" sz="2000" dirty="0" smtClean="0"/>
          </a:p>
          <a:p>
            <a:pPr marL="342900" lvl="4" indent="-342900">
              <a:buFont typeface="Wingdings" pitchFamily="2" charset="2"/>
              <a:buChar char="Ø"/>
            </a:pPr>
            <a:r>
              <a:rPr lang="en-US" sz="2000" dirty="0" smtClean="0"/>
              <a:t>Ta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betraktning</a:t>
            </a:r>
            <a:r>
              <a:rPr lang="en-US" sz="2000" dirty="0" smtClean="0"/>
              <a:t> </a:t>
            </a:r>
            <a:r>
              <a:rPr lang="en-US" sz="2000" dirty="0" err="1" smtClean="0"/>
              <a:t>fullstendige</a:t>
            </a:r>
            <a:r>
              <a:rPr lang="en-US" sz="2000" dirty="0" smtClean="0"/>
              <a:t> </a:t>
            </a:r>
            <a:r>
              <a:rPr lang="en-US" sz="2000" dirty="0" err="1" smtClean="0"/>
              <a:t>økosystem</a:t>
            </a:r>
            <a:endParaRPr lang="en-US" sz="2000" dirty="0" smtClean="0"/>
          </a:p>
          <a:p>
            <a:pPr marL="342900" lvl="4" indent="-342900">
              <a:buFont typeface="Wingdings" pitchFamily="2" charset="2"/>
              <a:buChar char="Ø"/>
            </a:pPr>
            <a:r>
              <a:rPr lang="nb-NO" sz="2000" dirty="0" smtClean="0"/>
              <a:t>Ha som målsetting å utvikle </a:t>
            </a:r>
            <a:r>
              <a:rPr lang="nb-NO" sz="2000" dirty="0"/>
              <a:t>og ta i bruk miljøvennlige "Gruvekjemikalier"</a:t>
            </a:r>
          </a:p>
          <a:p>
            <a:pPr marL="342900" lvl="4" indent="-342900">
              <a:buFont typeface="Wingdings" pitchFamily="2" charset="2"/>
              <a:buChar char="Ø"/>
            </a:pPr>
            <a:endParaRPr lang="en-US" sz="2000" dirty="0"/>
          </a:p>
          <a:p>
            <a:pPr marL="342900" lvl="4" indent="-342900">
              <a:buFont typeface="Wingdings" pitchFamily="2" charset="2"/>
              <a:buChar char="Ø"/>
            </a:pPr>
            <a:endParaRPr lang="en-US" sz="2000" dirty="0" smtClean="0"/>
          </a:p>
          <a:p>
            <a:pPr marL="342900" lvl="4" indent="-342900"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endParaRPr lang="nb-NO" sz="2000" dirty="0" smtClean="0"/>
          </a:p>
          <a:p>
            <a:pPr marL="342900" lvl="4" indent="-342900"/>
            <a:endParaRPr lang="en-US" sz="2000" dirty="0">
              <a:solidFill>
                <a:srgbClr val="00447C"/>
              </a:solidFill>
            </a:endParaRPr>
          </a:p>
          <a:p>
            <a:pPr marL="342900" lvl="4" indent="-342900"/>
            <a:endParaRPr lang="nb-NO" sz="2000" dirty="0"/>
          </a:p>
          <a:p>
            <a:pPr marL="342900" lvl="4" indent="-342900"/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4065588" cy="2645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921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8" y="620688"/>
            <a:ext cx="8429684" cy="648072"/>
          </a:xfrm>
        </p:spPr>
        <p:txBody>
          <a:bodyPr/>
          <a:lstStyle/>
          <a:p>
            <a:r>
              <a:rPr lang="nb-NO" dirty="0" smtClean="0"/>
              <a:t>MINFORSK – Norges Forskningsråd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7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56400" y="1196752"/>
            <a:ext cx="8431200" cy="4824536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nb-NO" b="1" dirty="0" smtClean="0"/>
              <a:t>Hovedsatsningsområder :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Geologiske modeller og prospekteringsmetoder (10 %)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Utvinning og gruvedrift  (10%)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Mineralprosessering (40%)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Ytre miljø, sikkerhet og samfunnsmessige forhold (40%)</a:t>
            </a:r>
          </a:p>
          <a:p>
            <a:pPr>
              <a:buFont typeface="Wingdings" pitchFamily="2" charset="2"/>
              <a:buChar char="Ø"/>
            </a:pPr>
            <a:endParaRPr lang="nb-NO" dirty="0"/>
          </a:p>
          <a:p>
            <a:pPr marL="285750" indent="-285750">
              <a:buFont typeface="Wingdings" pitchFamily="2" charset="2"/>
              <a:buChar char="q"/>
            </a:pPr>
            <a:r>
              <a:rPr lang="nb-NO" b="1" dirty="0" smtClean="0"/>
              <a:t>Tematiske områder 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nb-NO" dirty="0" smtClean="0"/>
              <a:t>Anvendelse av avgangsmaterialer </a:t>
            </a:r>
          </a:p>
          <a:p>
            <a:pPr marL="0" indent="0"/>
            <a:r>
              <a:rPr lang="nb-NO" dirty="0"/>
              <a:t> </a:t>
            </a:r>
            <a:r>
              <a:rPr lang="nb-NO" dirty="0" smtClean="0"/>
              <a:t>      fra mineralindustrien, gjenvinning og resirkulering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nb-NO" dirty="0" smtClean="0"/>
              <a:t>Nye produkter for byggeråstoffindustrien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nb-NO" dirty="0" smtClean="0"/>
              <a:t>Miljø og sikkerhet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nb-NO" dirty="0" smtClean="0"/>
              <a:t>Mineraler og samfunn</a:t>
            </a:r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195" y="3284984"/>
            <a:ext cx="3414341" cy="232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45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9" y="548680"/>
            <a:ext cx="8429684" cy="792088"/>
          </a:xfrm>
        </p:spPr>
        <p:txBody>
          <a:bodyPr/>
          <a:lstStyle/>
          <a:p>
            <a:r>
              <a:rPr lang="nb-NO" sz="2400" dirty="0" smtClean="0"/>
              <a:t>Oppsummering – viktige forhold  i et nasjonalt og internasjonalt perspektiv :</a:t>
            </a:r>
            <a:endParaRPr lang="nb-NO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8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56400" y="1916832"/>
            <a:ext cx="8431200" cy="4104456"/>
          </a:xfrm>
        </p:spPr>
        <p:txBody>
          <a:bodyPr/>
          <a:lstStyle/>
          <a:p>
            <a:pPr lvl="1">
              <a:buFont typeface="Wingdings" pitchFamily="2" charset="2"/>
              <a:buChar char="v"/>
            </a:pPr>
            <a:r>
              <a:rPr lang="nb-NO" dirty="0" smtClean="0"/>
              <a:t>Nasjonal mineralstrategi – klare politiske og </a:t>
            </a:r>
            <a:r>
              <a:rPr lang="nb-NO" dirty="0" err="1" smtClean="0"/>
              <a:t>styringsmessige</a:t>
            </a:r>
            <a:r>
              <a:rPr lang="nb-NO" dirty="0" smtClean="0"/>
              <a:t> føringer </a:t>
            </a:r>
            <a:r>
              <a:rPr lang="nb-NO" dirty="0" smtClean="0">
                <a:solidFill>
                  <a:srgbClr val="EC008C"/>
                </a:solidFill>
                <a:sym typeface="Wingdings"/>
              </a:rPr>
              <a:t></a:t>
            </a:r>
            <a:endParaRPr lang="nb-NO" dirty="0" smtClean="0">
              <a:solidFill>
                <a:srgbClr val="EC008C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nb-NO" dirty="0" smtClean="0"/>
              <a:t>Lovverk – nødvendigheten av et godt fungerende </a:t>
            </a:r>
            <a:r>
              <a:rPr lang="nb-NO" dirty="0"/>
              <a:t>lovverk </a:t>
            </a:r>
            <a:r>
              <a:rPr lang="nb-NO" dirty="0">
                <a:solidFill>
                  <a:srgbClr val="EC008C"/>
                </a:solidFill>
                <a:sym typeface="Wingdings"/>
              </a:rPr>
              <a:t></a:t>
            </a:r>
            <a:endParaRPr lang="nb-NO" dirty="0">
              <a:solidFill>
                <a:srgbClr val="EC008C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nb-NO" dirty="0" smtClean="0"/>
              <a:t>Kunnskap - spesielt knyttet til deponi og utnyttelse av avgangsmaterialer</a:t>
            </a:r>
            <a:r>
              <a:rPr lang="nb-NO" dirty="0" smtClean="0">
                <a:solidFill>
                  <a:srgbClr val="EC008C"/>
                </a:solidFill>
                <a:sym typeface="Wingdings"/>
              </a:rPr>
              <a:t></a:t>
            </a:r>
            <a:endParaRPr lang="nb-NO" dirty="0" smtClean="0">
              <a:solidFill>
                <a:srgbClr val="EC008C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nb-NO" dirty="0" smtClean="0"/>
              <a:t>Forskning og utdanning – Best </a:t>
            </a:r>
            <a:r>
              <a:rPr lang="nb-NO" dirty="0" err="1" smtClean="0"/>
              <a:t>Available</a:t>
            </a:r>
            <a:r>
              <a:rPr lang="nb-NO" dirty="0" smtClean="0"/>
              <a:t> Technology (BAT)</a:t>
            </a:r>
            <a:r>
              <a:rPr lang="nb-NO" dirty="0">
                <a:solidFill>
                  <a:srgbClr val="EC008C"/>
                </a:solidFill>
                <a:sym typeface="Wingdings"/>
              </a:rPr>
              <a:t> </a:t>
            </a:r>
            <a:r>
              <a:rPr lang="nb-NO" dirty="0" smtClean="0">
                <a:solidFill>
                  <a:srgbClr val="EC008C"/>
                </a:solidFill>
                <a:sym typeface="Wingdings"/>
              </a:rPr>
              <a:t></a:t>
            </a:r>
            <a:endParaRPr lang="nb-NO" dirty="0" smtClean="0">
              <a:solidFill>
                <a:srgbClr val="EC008C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nb-NO" dirty="0" smtClean="0"/>
              <a:t>Samfunnsaksept – Kunnskap om mineralnæringen </a:t>
            </a:r>
            <a:r>
              <a:rPr lang="nb-NO" dirty="0" smtClean="0">
                <a:solidFill>
                  <a:srgbClr val="EC008C"/>
                </a:solidFill>
                <a:sym typeface="Wingdings"/>
              </a:rPr>
              <a:t> eller  ?</a:t>
            </a:r>
            <a:endParaRPr lang="nb-NO" dirty="0">
              <a:solidFill>
                <a:srgbClr val="EC008C"/>
              </a:solidFill>
            </a:endParaRPr>
          </a:p>
          <a:p>
            <a:pPr marL="457200" lvl="1" indent="0"/>
            <a:endParaRPr lang="nb-NO" dirty="0" smtClean="0"/>
          </a:p>
          <a:p>
            <a:pPr lvl="1">
              <a:buFont typeface="Wingdings" pitchFamily="2" charset="2"/>
              <a:buChar char="v"/>
            </a:pPr>
            <a:endParaRPr lang="nb-NO" dirty="0" smtClean="0"/>
          </a:p>
          <a:p>
            <a:pPr marL="457200" lvl="1" indent="0"/>
            <a:endParaRPr lang="nb-NO" dirty="0" smtClean="0"/>
          </a:p>
          <a:p>
            <a:pPr lvl="1">
              <a:buFont typeface="Wingdings" pitchFamily="2" charset="2"/>
              <a:buChar char="v"/>
            </a:pPr>
            <a:endParaRPr lang="nb-NO" dirty="0" smtClean="0"/>
          </a:p>
          <a:p>
            <a:pPr lvl="1">
              <a:buFont typeface="Wingdings" pitchFamily="2" charset="2"/>
              <a:buChar char="v"/>
            </a:pPr>
            <a:endParaRPr lang="nb-NO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61048"/>
            <a:ext cx="44577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4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8" y="620688"/>
            <a:ext cx="8429684" cy="1165238"/>
          </a:xfrm>
        </p:spPr>
        <p:txBody>
          <a:bodyPr/>
          <a:lstStyle/>
          <a:p>
            <a:endParaRPr lang="nb-NO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9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1520" y="1052736"/>
            <a:ext cx="8431200" cy="4824536"/>
          </a:xfrm>
        </p:spPr>
        <p:txBody>
          <a:bodyPr/>
          <a:lstStyle/>
          <a:p>
            <a:pPr algn="ctr"/>
            <a:r>
              <a:rPr lang="nb-NO" sz="2800" b="1" dirty="0"/>
              <a:t>INVITASJON til Workshop</a:t>
            </a:r>
            <a:endParaRPr lang="nb-NO" sz="2800" dirty="0"/>
          </a:p>
          <a:p>
            <a:pPr algn="ctr"/>
            <a:r>
              <a:rPr lang="nb-NO" sz="2800" dirty="0"/>
              <a:t>Utnyttelse av mineralske overskuddsmasser</a:t>
            </a:r>
          </a:p>
          <a:p>
            <a:pPr algn="ctr"/>
            <a:r>
              <a:rPr lang="nb-NO" sz="2800" dirty="0"/>
              <a:t>Bærekraftig deponering av overskuddsmasser fra norsk bergindustri</a:t>
            </a:r>
          </a:p>
          <a:p>
            <a:endParaRPr lang="nb-NO" b="1" dirty="0" smtClean="0"/>
          </a:p>
          <a:p>
            <a:endParaRPr lang="nb-NO" b="1" dirty="0" smtClean="0"/>
          </a:p>
          <a:p>
            <a:pPr algn="ctr"/>
            <a:r>
              <a:rPr lang="nb-NO" sz="3200" b="1" dirty="0" smtClean="0"/>
              <a:t>Trondheim </a:t>
            </a:r>
            <a:r>
              <a:rPr lang="nb-NO" sz="3200" b="1" dirty="0"/>
              <a:t>– Gløshaugen 8. Mai </a:t>
            </a:r>
            <a:r>
              <a:rPr lang="nb-NO" sz="3200" b="1" dirty="0" smtClean="0"/>
              <a:t>2012</a:t>
            </a:r>
          </a:p>
          <a:p>
            <a:pPr algn="ctr"/>
            <a:endParaRPr lang="nb-NO" sz="3200" b="1" dirty="0"/>
          </a:p>
        </p:txBody>
      </p:sp>
      <p:pic>
        <p:nvPicPr>
          <p:cNvPr id="5" name="Picture 4" descr="C:\Users\perhh\Desktop\423900_342236182480357_310756825628293_933043_2140367893_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41168"/>
            <a:ext cx="7239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perhh\Desktop\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4960217"/>
            <a:ext cx="11906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perhh\Desktop\ngu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960217"/>
            <a:ext cx="8382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perhh\Desktop\NTNU-det-skapende_RGB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941168"/>
            <a:ext cx="8096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ttp://skala.sintef.no/upload/Konsern/Media/logo/SINTEF_hovedlogo_sort.g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941168"/>
            <a:ext cx="942975" cy="209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22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4"/>
          </p:nvPr>
        </p:nvSpPr>
        <p:spPr>
          <a:xfrm>
            <a:off x="357158" y="692696"/>
            <a:ext cx="8429684" cy="648072"/>
          </a:xfrm>
        </p:spPr>
        <p:txBody>
          <a:bodyPr/>
          <a:lstStyle/>
          <a:p>
            <a:pPr algn="ctr"/>
            <a:r>
              <a:rPr lang="nb-NO" dirty="0" smtClean="0"/>
              <a:t>Takk for oppmerksomheten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nb-NO" noProof="0" smtClean="0"/>
              <a:pPr/>
              <a:t>10</a:t>
            </a:fld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56400" y="1556792"/>
            <a:ext cx="8431200" cy="4464496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88840"/>
            <a:ext cx="5112568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90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NTEF-KONavn">
  <a:themeElements>
    <a:clrScheme name="SINTEF Standard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A1DEE9"/>
      </a:accent1>
      <a:accent2>
        <a:srgbClr val="00ADEF"/>
      </a:accent2>
      <a:accent3>
        <a:srgbClr val="00447C"/>
      </a:accent3>
      <a:accent4>
        <a:srgbClr val="A19589"/>
      </a:accent4>
      <a:accent5>
        <a:srgbClr val="D8D0C7"/>
      </a:accent5>
      <a:accent6>
        <a:srgbClr val="A1DEE9"/>
      </a:accent6>
      <a:hlink>
        <a:srgbClr val="00ADEF"/>
      </a:hlink>
      <a:folHlink>
        <a:srgbClr val="00447C"/>
      </a:folHlink>
    </a:clrScheme>
    <a:fontScheme name="SINTEF Standard">
      <a:majorFont>
        <a:latin typeface="SINTEF"/>
        <a:ea typeface="SINTEF"/>
        <a:cs typeface="SINTEF"/>
      </a:majorFont>
      <a:minorFont>
        <a:latin typeface="SINTEF"/>
        <a:ea typeface="SINTEF"/>
        <a:cs typeface="SINTEF"/>
      </a:minorFont>
    </a:fontScheme>
    <a:fmtScheme name="SINTEF Standar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3175" cap="rnd" cmpd="sng" algn="ctr">
          <a:solidFill>
            <a:schemeClr val="phClr"/>
          </a:solidFill>
          <a:prstDash val="solid"/>
        </a:ln>
        <a:ln w="635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  <a:custClrLst>
    <a:custClr name="SINTEF Light Gray">
      <a:srgbClr val="D8D0C7"/>
    </a:custClr>
    <a:custClr name="SINTEF Gray">
      <a:srgbClr val="A19589"/>
    </a:custClr>
    <a:custClr name="SINTEF Light Blue">
      <a:srgbClr val="A1DEE9"/>
    </a:custClr>
    <a:custClr name="SINTEF Cyan">
      <a:srgbClr val="00ADEF"/>
    </a:custClr>
    <a:custClr name="SINTEF Blue">
      <a:srgbClr val="00447C"/>
    </a:custClr>
    <a:custClr name="SINTEF Light Green">
      <a:srgbClr val="7AC142"/>
    </a:custClr>
    <a:custClr name="SINTEF Green">
      <a:srgbClr val="00853F"/>
    </a:custClr>
    <a:custClr name="SINTEF Yellow">
      <a:srgbClr val="F3EA00"/>
    </a:custClr>
    <a:custClr name="SINTEF Red">
      <a:srgbClr val="E31836"/>
    </a:custClr>
    <a:custClr name="SINTEF Magenta">
      <a:srgbClr val="EC008C"/>
    </a:custClr>
    <a:custClr name="SINTEF Brown">
      <a:srgbClr val="5A471C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SINTEF-KONavn</Template>
  <TotalTime>1596</TotalTime>
  <Words>392</Words>
  <Application>Microsoft Office PowerPoint</Application>
  <PresentationFormat>On-screen Show (4:3)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Wingdings</vt:lpstr>
      <vt:lpstr>Calibri</vt:lpstr>
      <vt:lpstr>SINTEF</vt:lpstr>
      <vt:lpstr>SINTEF-KONavn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SINTEF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perhh</dc:creator>
  <cp:lastModifiedBy>perhh</cp:lastModifiedBy>
  <cp:revision>48</cp:revision>
  <cp:lastPrinted>2012-04-19T10:45:36Z</cp:lastPrinted>
  <dcterms:created xsi:type="dcterms:W3CDTF">2012-03-30T13:02:12Z</dcterms:created>
  <dcterms:modified xsi:type="dcterms:W3CDTF">2012-04-24T13:59:11Z</dcterms:modified>
</cp:coreProperties>
</file>